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76672"/>
            <a:ext cx="8136904" cy="58326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28315" t="21190" r="22710" b="17619"/>
          <a:stretch>
            <a:fillRect/>
          </a:stretch>
        </p:blipFill>
        <p:spPr bwMode="auto">
          <a:xfrm>
            <a:off x="1187624" y="620688"/>
            <a:ext cx="7560840" cy="549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9837" t="17143" r="6771" b="17857"/>
          <a:stretch>
            <a:fillRect/>
          </a:stretch>
        </p:blipFill>
        <p:spPr bwMode="auto">
          <a:xfrm>
            <a:off x="457200" y="692696"/>
            <a:ext cx="8229600" cy="497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625" t="21788" r="21125" b="11291"/>
          <a:stretch>
            <a:fillRect/>
          </a:stretch>
        </p:blipFill>
        <p:spPr bwMode="auto">
          <a:xfrm>
            <a:off x="1475656" y="692696"/>
            <a:ext cx="669674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k-KZ" dirty="0" smtClean="0"/>
              <a:t>Дақыл егістігінің ауданы, га екі дақыл үшін алдыңғы есептеулерде анықталған (кесте </a:t>
            </a:r>
            <a:r>
              <a:rPr lang="en-US" dirty="0" smtClean="0"/>
              <a:t>4 </a:t>
            </a:r>
            <a:r>
              <a:rPr lang="ru-RU" dirty="0" smtClean="0"/>
              <a:t>ж</a:t>
            </a:r>
            <a:r>
              <a:rPr lang="kk-KZ" dirty="0" smtClean="0"/>
              <a:t>әне </a:t>
            </a:r>
            <a:r>
              <a:rPr lang="en-US" dirty="0" smtClean="0"/>
              <a:t>5</a:t>
            </a:r>
            <a:r>
              <a:rPr lang="ru-RU" dirty="0" smtClean="0"/>
              <a:t>).</a:t>
            </a:r>
          </a:p>
          <a:p>
            <a:pPr algn="just"/>
            <a:r>
              <a:rPr lang="kk-KZ" dirty="0" smtClean="0"/>
              <a:t>Осы аудандарды масштаб бойынша берілген бас жоспарға саламыз. </a:t>
            </a:r>
          </a:p>
          <a:p>
            <a:pPr algn="just"/>
            <a:r>
              <a:rPr lang="kk-KZ" dirty="0" smtClean="0"/>
              <a:t>Ең алдымен өзеннен су алу ғимаратын орналастырамыз. Су алу ғимаратынан суарылатын үлескге дейін яғни </a:t>
            </a:r>
            <a:r>
              <a:rPr lang="kk-KZ" dirty="0" smtClean="0"/>
              <a:t>таратушы </a:t>
            </a:r>
            <a:r>
              <a:rPr lang="kk-KZ" dirty="0" smtClean="0"/>
              <a:t>құбырға РТ дейінгі құбыр магистраль құбыр болады МТ.</a:t>
            </a:r>
          </a:p>
          <a:p>
            <a:pPr algn="just"/>
            <a:r>
              <a:rPr lang="kk-KZ" dirty="0" smtClean="0"/>
              <a:t>Суарылатын алқапқа суаратын құбыр ПТ төселеді.</a:t>
            </a:r>
          </a:p>
          <a:p>
            <a:pPr algn="just"/>
            <a:r>
              <a:rPr lang="kk-KZ" dirty="0" smtClean="0"/>
              <a:t>Және жаңбыралту машиналары </a:t>
            </a:r>
          </a:p>
          <a:p>
            <a:pPr algn="just"/>
            <a:r>
              <a:rPr lang="kk-KZ" dirty="0" smtClean="0"/>
              <a:t>Жаңбырлатып  суару кезінде құбырларды келесі түрде орналастыру қажет:</a:t>
            </a:r>
            <a:endParaRPr lang="ru-RU" dirty="0" smtClean="0"/>
          </a:p>
          <a:p>
            <a:pPr algn="just"/>
            <a:r>
              <a:rPr lang="kk-KZ" dirty="0" smtClean="0"/>
              <a:t>- суару құбырларын бір біріне параллельді және түзу орналастырады;</a:t>
            </a:r>
            <a:endParaRPr lang="ru-RU" dirty="0" smtClean="0"/>
          </a:p>
          <a:p>
            <a:pPr algn="just"/>
            <a:r>
              <a:rPr lang="kk-KZ" dirty="0" smtClean="0"/>
              <a:t>- суару құбырларының арасы жауын шашын машинасының жүрген жолымен бірдей болуы керек;</a:t>
            </a:r>
            <a:endParaRPr lang="ru-RU" dirty="0" smtClean="0"/>
          </a:p>
          <a:p>
            <a:pPr algn="just"/>
            <a:endParaRPr lang="kk-KZ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489654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k-KZ" dirty="0" smtClean="0"/>
              <a:t> </a:t>
            </a:r>
            <a:r>
              <a:rPr lang="kk-KZ" sz="2800" dirty="0" smtClean="0"/>
              <a:t>Өзен бойындағы 1 көтеру станциясын 100м қашықтықта суару алқабынан орналастыру керек. Суару жүйесінде құбыр магистральды құбырдан тұрады. Суармалы ауданда суарамалы құбырлар орналасады, жабық құбыр 0,6 – 1,2 м тереңдікте орналасады, кейде жер бетінде.  Керекті арын жергілікті ылдилықпен немесе станциямен анықталады. </a:t>
            </a:r>
            <a:endParaRPr lang="kk-KZ" sz="2800" dirty="0" smtClean="0"/>
          </a:p>
          <a:p>
            <a:pPr algn="just"/>
            <a:r>
              <a:rPr lang="kk-KZ" sz="2800" dirty="0" smtClean="0"/>
              <a:t>Суарылатын жердің жоспары А1 форматтағы </a:t>
            </a:r>
            <a:r>
              <a:rPr lang="kk-KZ" sz="2800" dirty="0" smtClean="0"/>
              <a:t>1: </a:t>
            </a:r>
            <a:r>
              <a:rPr lang="kk-KZ" sz="2800" dirty="0" smtClean="0"/>
              <a:t>5000 масштабта көшіріледі. </a:t>
            </a:r>
            <a:r>
              <a:rPr lang="kk-KZ" sz="2800" dirty="0" smtClean="0"/>
              <a:t>Суарылатын үлеске маңайынан шеткі шекарасынан  ені 25 </a:t>
            </a:r>
            <a:r>
              <a:rPr lang="kk-KZ" sz="2800" dirty="0" smtClean="0"/>
              <a:t>м ден кем </a:t>
            </a:r>
            <a:r>
              <a:rPr lang="kk-KZ" sz="2800" dirty="0" smtClean="0"/>
              <a:t>емес қарауға алынған жер болу керек, ол жерлерге жолдар</a:t>
            </a:r>
            <a:r>
              <a:rPr lang="kk-KZ" sz="2800" dirty="0" smtClean="0"/>
              <a:t>, арынды құбырлар, </a:t>
            </a:r>
            <a:r>
              <a:rPr lang="kk-KZ" sz="2800" dirty="0" smtClean="0"/>
              <a:t>орман алқаптары  </a:t>
            </a:r>
            <a:r>
              <a:rPr lang="kk-KZ" sz="2800" dirty="0" smtClean="0"/>
              <a:t>жоспарланады.</a:t>
            </a:r>
            <a:endParaRPr lang="ru-RU" sz="2800" dirty="0" smtClean="0"/>
          </a:p>
          <a:p>
            <a:pPr algn="just"/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k-KZ" dirty="0" smtClean="0"/>
              <a:t> Суармалы құбырларда командалық нүкте тағайындайды. (КТОС).</a:t>
            </a:r>
            <a:endParaRPr lang="ru-RU" dirty="0" smtClean="0"/>
          </a:p>
          <a:p>
            <a:pPr algn="just"/>
            <a:r>
              <a:rPr lang="kk-KZ" dirty="0" smtClean="0"/>
              <a:t>      </a:t>
            </a:r>
            <a:r>
              <a:rPr lang="ru-RU" dirty="0" smtClean="0"/>
              <a:t>КТОС – </a:t>
            </a:r>
            <a:r>
              <a:rPr lang="kk-KZ" dirty="0" smtClean="0"/>
              <a:t>көтеру станциясынан ең алыс жатқан нүкте. </a:t>
            </a:r>
            <a:endParaRPr lang="ru-RU" dirty="0" smtClean="0"/>
          </a:p>
          <a:p>
            <a:pPr algn="just"/>
            <a:r>
              <a:rPr lang="kk-KZ" dirty="0" smtClean="0"/>
              <a:t>Құбырлардың жобаға енгізілгеннен кейін егісті және эксплуатациялық жолдар, сонымен қатар қорғаушы орман жолақтары  жобаланады.  Эксплуатациялық жол егісті жолдан ерекшелігі құбыр бойымен өтуде. </a:t>
            </a:r>
            <a:endParaRPr lang="ru-RU" dirty="0" smtClean="0"/>
          </a:p>
          <a:p>
            <a:pPr algn="just"/>
            <a:r>
              <a:rPr lang="kk-KZ" dirty="0" smtClean="0"/>
              <a:t>   Аудандар көлденең сызық арқылы бөлінген </a:t>
            </a:r>
            <a:r>
              <a:rPr lang="kk-KZ" dirty="0" smtClean="0"/>
              <a:t>шеңбер </a:t>
            </a:r>
            <a:r>
              <a:rPr lang="kk-KZ" dirty="0" smtClean="0"/>
              <a:t>ішінде </a:t>
            </a:r>
            <a:r>
              <a:rPr lang="kk-KZ" dirty="0" smtClean="0"/>
              <a:t>нөмерленеді</a:t>
            </a:r>
            <a:r>
              <a:rPr lang="kk-KZ" dirty="0" smtClean="0"/>
              <a:t>. </a:t>
            </a:r>
            <a:r>
              <a:rPr lang="kk-KZ" dirty="0" smtClean="0"/>
              <a:t>Шеңбер </a:t>
            </a:r>
            <a:r>
              <a:rPr lang="kk-KZ" dirty="0" smtClean="0"/>
              <a:t>ішіндегі жоғарғы жағында аудан нөмірі, астында ауданын қояды. </a:t>
            </a:r>
            <a:endParaRPr lang="kk-KZ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kk-KZ" sz="2800" b="1" dirty="0" smtClean="0"/>
              <a:t>Суару жүйесіндегі құрылыстар мен арматура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r>
              <a:rPr lang="kk-KZ" dirty="0" smtClean="0"/>
              <a:t>Суару жүйесінің барлық элементтері дұрыс </a:t>
            </a:r>
            <a:r>
              <a:rPr lang="kk-KZ" dirty="0" smtClean="0"/>
              <a:t>жұмыс </a:t>
            </a:r>
            <a:r>
              <a:rPr lang="kk-KZ" dirty="0" smtClean="0"/>
              <a:t>жасау үшін келесі ғимараттар қарастырылады</a:t>
            </a:r>
            <a:r>
              <a:rPr lang="kk-KZ" dirty="0" smtClean="0"/>
              <a:t>. 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ru-RU" dirty="0" err="1" smtClean="0"/>
              <a:t>таратушы</a:t>
            </a:r>
            <a:r>
              <a:rPr lang="kk-KZ" dirty="0" smtClean="0"/>
              <a:t> </a:t>
            </a:r>
            <a:r>
              <a:rPr lang="kk-KZ" dirty="0" smtClean="0"/>
              <a:t>құдықтар;</a:t>
            </a:r>
            <a:endParaRPr lang="ru-RU" dirty="0" smtClean="0"/>
          </a:p>
          <a:p>
            <a:r>
              <a:rPr lang="ru-RU" dirty="0" smtClean="0"/>
              <a:t>- </a:t>
            </a:r>
            <a:r>
              <a:rPr lang="kk-KZ" dirty="0" smtClean="0"/>
              <a:t>су тастау құдықтары;</a:t>
            </a:r>
            <a:endParaRPr lang="ru-RU" dirty="0" smtClean="0"/>
          </a:p>
          <a:p>
            <a:r>
              <a:rPr lang="ru-RU" dirty="0" smtClean="0"/>
              <a:t>- гидрант</a:t>
            </a:r>
            <a:r>
              <a:rPr lang="kk-KZ" dirty="0" smtClean="0"/>
              <a:t>ттар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вантуз</a:t>
            </a:r>
            <a:r>
              <a:rPr lang="kk-KZ" dirty="0" smtClean="0"/>
              <a:t>дар</a:t>
            </a:r>
            <a:r>
              <a:rPr lang="ru-RU" dirty="0" smtClean="0"/>
              <a:t>;</a:t>
            </a:r>
          </a:p>
          <a:p>
            <a:r>
              <a:rPr lang="ru-RU" dirty="0" smtClean="0"/>
              <a:t> </a:t>
            </a:r>
          </a:p>
          <a:p>
            <a:r>
              <a:rPr lang="kk-KZ" b="1" dirty="0" smtClean="0"/>
              <a:t>Таратушы </a:t>
            </a:r>
            <a:r>
              <a:rPr lang="kk-KZ" b="1" dirty="0" smtClean="0"/>
              <a:t>құдық –</a:t>
            </a:r>
            <a:r>
              <a:rPr lang="kk-KZ" dirty="0" smtClean="0"/>
              <a:t>суару құбырларына суды өткізуді қамтамасыз</a:t>
            </a:r>
            <a:r>
              <a:rPr lang="kk-KZ" b="1" dirty="0" smtClean="0"/>
              <a:t> </a:t>
            </a:r>
            <a:r>
              <a:rPr lang="kk-KZ" dirty="0" smtClean="0"/>
              <a:t>етеді.</a:t>
            </a:r>
            <a:r>
              <a:rPr lang="kk-KZ" b="1" dirty="0" smtClean="0"/>
              <a:t> </a:t>
            </a:r>
            <a:r>
              <a:rPr lang="kk-KZ" dirty="0" smtClean="0"/>
              <a:t> Құбырдың екі жағынан да </a:t>
            </a:r>
            <a:r>
              <a:rPr lang="kk-KZ" dirty="0" smtClean="0"/>
              <a:t>задвижкалар орналастырылады</a:t>
            </a:r>
            <a:r>
              <a:rPr lang="kk-KZ" dirty="0" smtClean="0"/>
              <a:t>. </a:t>
            </a:r>
            <a:endParaRPr lang="ru-RU" dirty="0" smtClean="0"/>
          </a:p>
          <a:p>
            <a:r>
              <a:rPr lang="kk-KZ" b="1" dirty="0" smtClean="0"/>
              <a:t>Су тастау құдығы</a:t>
            </a:r>
            <a:r>
              <a:rPr lang="ru-RU" dirty="0" smtClean="0"/>
              <a:t> –</a:t>
            </a:r>
            <a:r>
              <a:rPr lang="kk-KZ" dirty="0" smtClean="0"/>
              <a:t>жөндеу кезінде </a:t>
            </a:r>
            <a:r>
              <a:rPr lang="kk-KZ" dirty="0" smtClean="0"/>
              <a:t>және суару жұмысы аяқталғанда </a:t>
            </a:r>
            <a:r>
              <a:rPr lang="kk-KZ" dirty="0" smtClean="0"/>
              <a:t>керек</a:t>
            </a:r>
            <a:r>
              <a:rPr lang="kk-KZ" dirty="0" smtClean="0"/>
              <a:t>. Суды жердің ылдилығы төмен жерге апарады</a:t>
            </a:r>
            <a:r>
              <a:rPr lang="kk-KZ" dirty="0" smtClean="0"/>
              <a:t>.</a:t>
            </a:r>
            <a:endParaRPr lang="ru-RU" dirty="0" smtClean="0"/>
          </a:p>
          <a:p>
            <a:r>
              <a:rPr lang="ru-RU" b="1" dirty="0" smtClean="0"/>
              <a:t>Гидрант</a:t>
            </a:r>
            <a:r>
              <a:rPr lang="ru-RU" dirty="0" smtClean="0"/>
              <a:t> </a:t>
            </a:r>
            <a:r>
              <a:rPr lang="kk-KZ" dirty="0" smtClean="0"/>
              <a:t>жер белгісінен жоғарыда орналасады. Жаңбырлатқыш </a:t>
            </a:r>
            <a:r>
              <a:rPr lang="kk-KZ" dirty="0" smtClean="0"/>
              <a:t>машиналарды </a:t>
            </a:r>
            <a:r>
              <a:rPr lang="kk-KZ" dirty="0" smtClean="0"/>
              <a:t>соларға қосады.  </a:t>
            </a:r>
            <a:endParaRPr lang="ru-RU" dirty="0" smtClean="0"/>
          </a:p>
          <a:p>
            <a:r>
              <a:rPr lang="kk-KZ" b="1" dirty="0" smtClean="0"/>
              <a:t>Вантуз </a:t>
            </a:r>
            <a:r>
              <a:rPr lang="kk-KZ" dirty="0" smtClean="0"/>
              <a:t>құбырдан ауаны шығаруға арналған.</a:t>
            </a:r>
            <a:r>
              <a:rPr lang="kk-KZ" b="1" dirty="0" smtClean="0"/>
              <a:t> </a:t>
            </a:r>
            <a:r>
              <a:rPr lang="kk-KZ" dirty="0" smtClean="0"/>
              <a:t>Профильдің жоғарғы нүктелерінде орналасады. </a:t>
            </a:r>
            <a:endParaRPr lang="ru-RU" dirty="0" smtClean="0"/>
          </a:p>
          <a:p>
            <a:r>
              <a:rPr lang="kk-KZ" smtClean="0"/>
              <a:t>Сорап </a:t>
            </a:r>
            <a:r>
              <a:rPr lang="kk-KZ" dirty="0" smtClean="0"/>
              <a:t>станциясында задвижкалар және қайтарма клапандар орналасады.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280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Суару жүйесіндегі құрылыстар мен арматура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6</cp:revision>
  <dcterms:created xsi:type="dcterms:W3CDTF">2020-03-31T15:16:31Z</dcterms:created>
  <dcterms:modified xsi:type="dcterms:W3CDTF">2020-04-05T09:30:40Z</dcterms:modified>
</cp:coreProperties>
</file>